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3"/>
  </p:notesMasterIdLst>
  <p:sldIdLst>
    <p:sldId id="256" r:id="rId2"/>
    <p:sldId id="261" r:id="rId3"/>
    <p:sldId id="266" r:id="rId4"/>
    <p:sldId id="262" r:id="rId5"/>
    <p:sldId id="263" r:id="rId6"/>
    <p:sldId id="257" r:id="rId7"/>
    <p:sldId id="258" r:id="rId8"/>
    <p:sldId id="259" r:id="rId9"/>
    <p:sldId id="260" r:id="rId10"/>
    <p:sldId id="265" r:id="rId11"/>
    <p:sldId id="267" r:id="rId1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009900"/>
    <a:srgbClr val="339966"/>
    <a:srgbClr val="990033"/>
    <a:srgbClr val="860033"/>
    <a:srgbClr val="CC3300"/>
    <a:srgbClr val="ECC10A"/>
    <a:srgbClr val="FF3300"/>
    <a:srgbClr val="CC66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84F31D-B09C-44A5-BA15-9CDA47763A3E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81D7F-2888-4A46-AFA2-3317C1ECEBC7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4593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2919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0962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966742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97123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52274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7585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39730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643247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1070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2399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01127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967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1542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37350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45665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555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50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0144747-14A5-4D01-92D9-9A12DA66C29B}" type="datetimeFigureOut">
              <a:rPr lang="es-CO" smtClean="0"/>
              <a:pPr/>
              <a:t>24/08/2015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28CCDB7-4CEA-4025-A05F-208185906E58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35866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  <p:sldLayoutId id="2147483900" r:id="rId12"/>
    <p:sldLayoutId id="2147483901" r:id="rId13"/>
    <p:sldLayoutId id="2147483902" r:id="rId14"/>
    <p:sldLayoutId id="2147483903" r:id="rId15"/>
    <p:sldLayoutId id="2147483904" r:id="rId16"/>
    <p:sldLayoutId id="214748390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1340768"/>
            <a:ext cx="6480720" cy="792088"/>
          </a:xfrm>
        </p:spPr>
        <p:txBody>
          <a:bodyPr>
            <a:noAutofit/>
          </a:bodyPr>
          <a:lstStyle/>
          <a:p>
            <a:pPr algn="l"/>
            <a:r>
              <a:rPr lang="es-CO" b="1" dirty="0" smtClean="0">
                <a:latin typeface="+mn-lt"/>
              </a:rPr>
              <a:t>ESPACIO EN LA DANZA</a:t>
            </a:r>
            <a:endParaRPr lang="es-CO" b="1" dirty="0">
              <a:latin typeface="+mn-lt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99592" y="3373077"/>
            <a:ext cx="6840760" cy="2432187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endParaRPr lang="es-CO" sz="2400" u="sng" dirty="0" smtClean="0"/>
          </a:p>
          <a:p>
            <a:pPr algn="l">
              <a:lnSpc>
                <a:spcPct val="100000"/>
              </a:lnSpc>
            </a:pPr>
            <a:endParaRPr lang="es-CO" sz="2400" u="sng" dirty="0"/>
          </a:p>
          <a:p>
            <a:endParaRPr lang="es-CO" sz="2400" u="sng" dirty="0" smtClean="0"/>
          </a:p>
        </p:txBody>
      </p:sp>
      <p:pic>
        <p:nvPicPr>
          <p:cNvPr id="1026" name="Picture 2" descr="C:\Users\ADMIN\Desktop\UNIVERSIDAD ♥\LÚDICA Y RECONOCIMIENTO CORPORAL\IMAGENES EXPOCISION\muestradanzayfolclor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27839">
            <a:off x="4462607" y="2417116"/>
            <a:ext cx="2491755" cy="166117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27" name="Picture 3" descr="C:\Users\ADMIN\Desktop\UNIVERSIDAD ♥\LÚDICA Y RECONOCIMIENTO CORPORAL\IMAGENES EXPOCISION\1286548823_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27571">
            <a:off x="2230738" y="4497789"/>
            <a:ext cx="2022351" cy="1346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28" name="Picture 4" descr="C:\Users\ADMIN\Desktop\UNIVERSIDAD ♥\LÚDICA Y RECONOCIMIENTO CORPORAL\IMAGENES EXPOCISION\ari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6300">
            <a:off x="6693957" y="4157268"/>
            <a:ext cx="1786036" cy="16545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29" name="Picture 5" descr="C:\Users\ADMIN\Desktop\UNIVERSIDAD ♥\LÚDICA Y RECONOCIMIENTO CORPORAL\IMAGENES EXPOCISION\descarga (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78688">
            <a:off x="1383259" y="2394679"/>
            <a:ext cx="1851331" cy="18010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91014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61185" y="1480960"/>
            <a:ext cx="3944959" cy="457837"/>
          </a:xfrm>
        </p:spPr>
        <p:txBody>
          <a:bodyPr>
            <a:noAutofit/>
          </a:bodyPr>
          <a:lstStyle/>
          <a:p>
            <a:r>
              <a:rPr lang="es-CO" sz="3200" b="1" dirty="0" smtClean="0">
                <a:solidFill>
                  <a:schemeClr val="accent5">
                    <a:lumMod val="75000"/>
                  </a:schemeClr>
                </a:solidFill>
              </a:rPr>
              <a:t>ESPACIO SOCIAL</a:t>
            </a:r>
            <a:endParaRPr lang="es-CO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11797" y="2468547"/>
            <a:ext cx="3444180" cy="1025810"/>
          </a:xfrm>
          <a:ln>
            <a:noFill/>
          </a:ln>
        </p:spPr>
        <p:txBody>
          <a:bodyPr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s-CO" sz="1700" b="1" i="1" dirty="0" smtClean="0"/>
              <a:t>CONSCIENCIA de vincularse con el OTRO (Parejas, Tríos, grupos, etc.)</a:t>
            </a:r>
            <a:endParaRPr lang="es-CO" sz="1700" b="1" i="1" dirty="0"/>
          </a:p>
        </p:txBody>
      </p:sp>
      <p:pic>
        <p:nvPicPr>
          <p:cNvPr id="3074" name="Picture 2" descr="C:\Users\ADMIN\Desktop\UNIVERSIDAD ♥\LÚDICA Y RECONOCIMIENTO CORPORAL\IMAGENES EXPOCISION\1286548823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54805">
            <a:off x="5443422" y="716489"/>
            <a:ext cx="2652890" cy="17667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cxnSp>
        <p:nvCxnSpPr>
          <p:cNvPr id="29" name="28 Conector angular"/>
          <p:cNvCxnSpPr/>
          <p:nvPr/>
        </p:nvCxnSpPr>
        <p:spPr>
          <a:xfrm rot="5400000">
            <a:off x="1999952" y="1400580"/>
            <a:ext cx="131120" cy="1116767"/>
          </a:xfrm>
          <a:prstGeom prst="bentConnector2">
            <a:avLst/>
          </a:prstGeom>
          <a:ln>
            <a:solidFill>
              <a:srgbClr val="00206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/>
          <p:nvPr/>
        </p:nvCxnSpPr>
        <p:spPr>
          <a:xfrm>
            <a:off x="1507128" y="2024524"/>
            <a:ext cx="0" cy="407903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080" name="3079 Rectángulo"/>
          <p:cNvSpPr/>
          <p:nvPr/>
        </p:nvSpPr>
        <p:spPr>
          <a:xfrm>
            <a:off x="833338" y="2468547"/>
            <a:ext cx="3508269" cy="888445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091" name="3090 CuadroTexto"/>
          <p:cNvSpPr txBox="1"/>
          <p:nvPr/>
        </p:nvSpPr>
        <p:spPr>
          <a:xfrm>
            <a:off x="2854820" y="3494137"/>
            <a:ext cx="49711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i="1" dirty="0" smtClean="0"/>
              <a:t>“Los espacios sociales hacen que podamos ser consciente de todo lo que existe como igual, diferente, lo que nos es ameno o rechazamos”.</a:t>
            </a:r>
            <a:endParaRPr lang="es-CO" sz="2000" i="1" dirty="0"/>
          </a:p>
        </p:txBody>
      </p:sp>
      <p:sp>
        <p:nvSpPr>
          <p:cNvPr id="3116" name="3115 CuadroTexto"/>
          <p:cNvSpPr txBox="1"/>
          <p:nvPr/>
        </p:nvSpPr>
        <p:spPr>
          <a:xfrm>
            <a:off x="833338" y="4797151"/>
            <a:ext cx="28154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i="1" dirty="0" smtClean="0"/>
              <a:t>Es la relación con el otro </a:t>
            </a:r>
            <a:endParaRPr lang="es-CO" sz="2400" i="1" dirty="0"/>
          </a:p>
        </p:txBody>
      </p:sp>
      <p:sp>
        <p:nvSpPr>
          <p:cNvPr id="3117" name="3116 Rectángulo"/>
          <p:cNvSpPr/>
          <p:nvPr/>
        </p:nvSpPr>
        <p:spPr>
          <a:xfrm>
            <a:off x="2843808" y="3501008"/>
            <a:ext cx="4971155" cy="928663"/>
          </a:xfrm>
          <a:prstGeom prst="rect">
            <a:avLst/>
          </a:prstGeom>
          <a:noFill/>
          <a:ln>
            <a:solidFill>
              <a:srgbClr val="290A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" name="5 Conector angular"/>
          <p:cNvCxnSpPr>
            <a:stCxn id="3117" idx="1"/>
          </p:cNvCxnSpPr>
          <p:nvPr/>
        </p:nvCxnSpPr>
        <p:spPr>
          <a:xfrm rot="10800000" flipV="1">
            <a:off x="2065512" y="3965340"/>
            <a:ext cx="778296" cy="831812"/>
          </a:xfrm>
          <a:prstGeom prst="bentConnector2">
            <a:avLst/>
          </a:prstGeom>
          <a:ln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7 Conector angular"/>
          <p:cNvCxnSpPr>
            <a:stCxn id="3116" idx="3"/>
          </p:cNvCxnSpPr>
          <p:nvPr/>
        </p:nvCxnSpPr>
        <p:spPr>
          <a:xfrm>
            <a:off x="3648742" y="5027984"/>
            <a:ext cx="1427314" cy="417240"/>
          </a:xfrm>
          <a:prstGeom prst="bentConnector3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5220072" y="523660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INTERACTUAR</a:t>
            </a:r>
            <a:endParaRPr lang="es-CO" dirty="0"/>
          </a:p>
        </p:txBody>
      </p:sp>
      <p:sp>
        <p:nvSpPr>
          <p:cNvPr id="11" name="10 Rectángulo"/>
          <p:cNvSpPr/>
          <p:nvPr/>
        </p:nvSpPr>
        <p:spPr>
          <a:xfrm>
            <a:off x="5220072" y="5236604"/>
            <a:ext cx="1800200" cy="369332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3475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 smtClean="0"/>
              <a:t>TRAYECTORIAS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2420888"/>
            <a:ext cx="3528392" cy="774576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itchFamily="34" charset="0"/>
              <a:buChar char="•"/>
            </a:pPr>
            <a:r>
              <a:rPr lang="es-CO" sz="2000" b="1" i="1" dirty="0"/>
              <a:t>Círculo: </a:t>
            </a:r>
            <a:r>
              <a:rPr lang="es-CO" sz="2000" dirty="0"/>
              <a:t>Lo relacionan con la forma mágica. </a:t>
            </a:r>
            <a:endParaRPr lang="es-CO" sz="2000" dirty="0" smtClean="0"/>
          </a:p>
        </p:txBody>
      </p:sp>
      <p:sp>
        <p:nvSpPr>
          <p:cNvPr id="4" name="3 CuadroTexto"/>
          <p:cNvSpPr txBox="1"/>
          <p:nvPr/>
        </p:nvSpPr>
        <p:spPr>
          <a:xfrm>
            <a:off x="4047077" y="3356992"/>
            <a:ext cx="3960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CO" sz="2000" b="1" i="1" dirty="0"/>
              <a:t>Trayectoria perpendicular: </a:t>
            </a:r>
            <a:r>
              <a:rPr lang="es-CO" sz="2000" dirty="0"/>
              <a:t>La relacionan con el discurso. 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1259632" y="4149080"/>
            <a:ext cx="309634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CO" sz="2000" b="1" dirty="0"/>
              <a:t>Trayectoria paralela: </a:t>
            </a:r>
            <a:r>
              <a:rPr lang="es-CO" sz="2000" dirty="0"/>
              <a:t>Separación del espectador. </a:t>
            </a:r>
            <a:endParaRPr lang="es-CO" sz="2000" dirty="0" smtClean="0"/>
          </a:p>
          <a:p>
            <a:endParaRPr lang="es-CO" dirty="0"/>
          </a:p>
        </p:txBody>
      </p:sp>
      <p:sp>
        <p:nvSpPr>
          <p:cNvPr id="6" name="5 CuadroTexto"/>
          <p:cNvSpPr txBox="1"/>
          <p:nvPr/>
        </p:nvSpPr>
        <p:spPr>
          <a:xfrm>
            <a:off x="5292080" y="2132856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CO" sz="2000" b="1" dirty="0"/>
              <a:t>Zigzag: </a:t>
            </a:r>
            <a:r>
              <a:rPr lang="es-CO" sz="2000" dirty="0"/>
              <a:t>Incertidumbre.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4788024" y="4429849"/>
            <a:ext cx="273630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CO" sz="2000" b="1" dirty="0"/>
              <a:t>Espiral:</a:t>
            </a:r>
            <a:r>
              <a:rPr lang="es-CO" sz="2000" dirty="0"/>
              <a:t> Con el éxtasis.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67429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95635" y="1575956"/>
            <a:ext cx="2664296" cy="454114"/>
          </a:xfrm>
        </p:spPr>
        <p:txBody>
          <a:bodyPr>
            <a:noAutofit/>
          </a:bodyPr>
          <a:lstStyle/>
          <a:p>
            <a:r>
              <a:rPr lang="es-CO" sz="2000" b="1" i="1" dirty="0" smtClean="0">
                <a:solidFill>
                  <a:srgbClr val="008000"/>
                </a:solidFill>
                <a:latin typeface="JasmineUPC" pitchFamily="18" charset="-34"/>
                <a:cs typeface="JasmineUPC" pitchFamily="18" charset="-34"/>
              </a:rPr>
              <a:t>(ESPACIO ESCENICO</a:t>
            </a:r>
            <a:r>
              <a:rPr lang="es-CO" sz="2000" b="1" dirty="0" smtClean="0">
                <a:solidFill>
                  <a:srgbClr val="008000"/>
                </a:solidFill>
              </a:rPr>
              <a:t>)</a:t>
            </a:r>
            <a:endParaRPr lang="es-CO" sz="2000" b="1" dirty="0">
              <a:solidFill>
                <a:srgbClr val="008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71600" y="2438402"/>
            <a:ext cx="2192288" cy="442244"/>
          </a:xfrm>
        </p:spPr>
        <p:txBody>
          <a:bodyPr>
            <a:normAutofit fontScale="55000" lnSpcReduction="20000"/>
          </a:bodyPr>
          <a:lstStyle/>
          <a:p>
            <a:pPr indent="0">
              <a:lnSpc>
                <a:spcPct val="100000"/>
              </a:lnSpc>
              <a:buNone/>
            </a:pPr>
            <a:r>
              <a:rPr lang="es-CO" b="1" i="1" dirty="0" smtClean="0">
                <a:solidFill>
                  <a:srgbClr val="339933"/>
                </a:solidFill>
              </a:rPr>
              <a:t>Introducción general: </a:t>
            </a:r>
          </a:p>
          <a:p>
            <a:pPr>
              <a:lnSpc>
                <a:spcPct val="100000"/>
              </a:lnSpc>
              <a:buFont typeface="Wingdings" pitchFamily="2" charset="2"/>
              <a:buChar char="§"/>
            </a:pPr>
            <a:endParaRPr lang="es-CO" b="1" i="1" dirty="0" smtClean="0"/>
          </a:p>
          <a:p>
            <a:pPr>
              <a:lnSpc>
                <a:spcPct val="100000"/>
              </a:lnSpc>
            </a:pPr>
            <a:endParaRPr lang="es-CO" b="1" i="1" dirty="0" smtClean="0">
              <a:solidFill>
                <a:srgbClr val="339933"/>
              </a:solidFill>
            </a:endParaRPr>
          </a:p>
          <a:p>
            <a:endParaRPr lang="es-CO" b="1" i="1" dirty="0" smtClean="0">
              <a:solidFill>
                <a:srgbClr val="339933"/>
              </a:solidFill>
            </a:endParaRPr>
          </a:p>
          <a:p>
            <a:pPr indent="0">
              <a:buNone/>
            </a:pPr>
            <a:endParaRPr lang="es-CO" dirty="0" smtClean="0"/>
          </a:p>
        </p:txBody>
      </p:sp>
      <p:sp>
        <p:nvSpPr>
          <p:cNvPr id="7" name="6 CuadroTexto"/>
          <p:cNvSpPr txBox="1"/>
          <p:nvPr/>
        </p:nvSpPr>
        <p:spPr>
          <a:xfrm>
            <a:off x="5508104" y="3342310"/>
            <a:ext cx="24368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i="1" dirty="0"/>
              <a:t>Y en la gran mayoría de casos queda retirado del </a:t>
            </a:r>
            <a:r>
              <a:rPr lang="es-CO" sz="1400" b="1" i="1" dirty="0" smtClean="0"/>
              <a:t>público posiblemente ubicados de la siguiente manera:</a:t>
            </a:r>
            <a:endParaRPr lang="es-CO" sz="1400" b="1" i="1" dirty="0"/>
          </a:p>
          <a:p>
            <a:endParaRPr lang="es-CO" sz="1600" dirty="0"/>
          </a:p>
        </p:txBody>
      </p:sp>
      <p:sp>
        <p:nvSpPr>
          <p:cNvPr id="8" name="7 Rectángulo"/>
          <p:cNvSpPr/>
          <p:nvPr/>
        </p:nvSpPr>
        <p:spPr>
          <a:xfrm>
            <a:off x="5508104" y="3381374"/>
            <a:ext cx="2448272" cy="936105"/>
          </a:xfrm>
          <a:prstGeom prst="rect">
            <a:avLst/>
          </a:prstGeom>
          <a:noFill/>
          <a:ln w="19050">
            <a:solidFill>
              <a:srgbClr val="3682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10" name="9 Conector angular"/>
          <p:cNvCxnSpPr>
            <a:stCxn id="8" idx="1"/>
          </p:cNvCxnSpPr>
          <p:nvPr/>
        </p:nvCxnSpPr>
        <p:spPr>
          <a:xfrm rot="10800000" flipV="1">
            <a:off x="4151412" y="3849426"/>
            <a:ext cx="1356692" cy="299653"/>
          </a:xfrm>
          <a:prstGeom prst="bentConnector3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1259631" y="3794660"/>
            <a:ext cx="2880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 smtClean="0"/>
              <a:t>El público puede estar frente a ellos </a:t>
            </a:r>
            <a:r>
              <a:rPr lang="es-CO" sz="1600" i="1" dirty="0" smtClean="0"/>
              <a:t>(espacio frontal)</a:t>
            </a:r>
            <a:endParaRPr lang="es-CO" sz="1600" i="1" dirty="0"/>
          </a:p>
        </p:txBody>
      </p:sp>
      <p:cxnSp>
        <p:nvCxnSpPr>
          <p:cNvPr id="13" name="12 Conector recto"/>
          <p:cNvCxnSpPr/>
          <p:nvPr/>
        </p:nvCxnSpPr>
        <p:spPr>
          <a:xfrm>
            <a:off x="5148064" y="3849426"/>
            <a:ext cx="0" cy="530009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4469717" y="4379435"/>
            <a:ext cx="13566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i="1" dirty="0" smtClean="0"/>
              <a:t>Simultáneamente</a:t>
            </a:r>
            <a:endParaRPr lang="es-CO" sz="1200" b="1" i="1" dirty="0"/>
          </a:p>
        </p:txBody>
      </p:sp>
      <p:cxnSp>
        <p:nvCxnSpPr>
          <p:cNvPr id="18" name="17 Conector recto de flecha"/>
          <p:cNvCxnSpPr>
            <a:stCxn id="15" idx="1"/>
          </p:cNvCxnSpPr>
          <p:nvPr/>
        </p:nvCxnSpPr>
        <p:spPr>
          <a:xfrm flipH="1">
            <a:off x="3851921" y="4517935"/>
            <a:ext cx="617796" cy="13205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Rectángulo"/>
          <p:cNvSpPr/>
          <p:nvPr/>
        </p:nvSpPr>
        <p:spPr>
          <a:xfrm>
            <a:off x="1259631" y="3794660"/>
            <a:ext cx="2592289" cy="584775"/>
          </a:xfrm>
          <a:prstGeom prst="rect">
            <a:avLst/>
          </a:prstGeom>
          <a:noFill/>
          <a:ln>
            <a:solidFill>
              <a:srgbClr val="3BB3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2" name="21 CuadroTexto"/>
          <p:cNvSpPr txBox="1"/>
          <p:nvPr/>
        </p:nvSpPr>
        <p:spPr>
          <a:xfrm>
            <a:off x="1187624" y="4649994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 smtClean="0"/>
              <a:t>Al frente y a los costados de ellos </a:t>
            </a:r>
            <a:r>
              <a:rPr lang="es-CO" sz="1600" i="1" dirty="0" smtClean="0"/>
              <a:t>(espacio en U)</a:t>
            </a:r>
            <a:endParaRPr lang="es-CO" sz="1600" i="1" dirty="0"/>
          </a:p>
        </p:txBody>
      </p:sp>
      <p:sp>
        <p:nvSpPr>
          <p:cNvPr id="23" name="22 Rectángulo"/>
          <p:cNvSpPr/>
          <p:nvPr/>
        </p:nvSpPr>
        <p:spPr>
          <a:xfrm>
            <a:off x="1191840" y="4649993"/>
            <a:ext cx="2372048" cy="584775"/>
          </a:xfrm>
          <a:prstGeom prst="rect">
            <a:avLst/>
          </a:prstGeom>
          <a:noFill/>
          <a:ln>
            <a:solidFill>
              <a:srgbClr val="3BB3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25" name="24 Conector recto de flecha"/>
          <p:cNvCxnSpPr/>
          <p:nvPr/>
        </p:nvCxnSpPr>
        <p:spPr>
          <a:xfrm>
            <a:off x="2374478" y="4436333"/>
            <a:ext cx="0" cy="163204"/>
          </a:xfrm>
          <a:prstGeom prst="straightConnector1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angular"/>
          <p:cNvCxnSpPr/>
          <p:nvPr/>
        </p:nvCxnSpPr>
        <p:spPr>
          <a:xfrm rot="10800000" flipV="1">
            <a:off x="6516216" y="4436332"/>
            <a:ext cx="1080121" cy="432828"/>
          </a:xfrm>
          <a:prstGeom prst="bentConnector3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 flipV="1">
            <a:off x="7596337" y="4317479"/>
            <a:ext cx="0" cy="1188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CuadroTexto"/>
          <p:cNvSpPr txBox="1"/>
          <p:nvPr/>
        </p:nvSpPr>
        <p:spPr>
          <a:xfrm>
            <a:off x="4277071" y="4668588"/>
            <a:ext cx="22322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 smtClean="0"/>
              <a:t>Alrededor de ellos </a:t>
            </a:r>
            <a:r>
              <a:rPr lang="es-CO" sz="1600" i="1" dirty="0" smtClean="0"/>
              <a:t>(espacio circular)</a:t>
            </a:r>
            <a:endParaRPr lang="es-CO" sz="1600" i="1" dirty="0"/>
          </a:p>
        </p:txBody>
      </p:sp>
      <p:sp>
        <p:nvSpPr>
          <p:cNvPr id="36" name="35 Rectángulo"/>
          <p:cNvSpPr/>
          <p:nvPr/>
        </p:nvSpPr>
        <p:spPr>
          <a:xfrm>
            <a:off x="4282801" y="4662511"/>
            <a:ext cx="2161408" cy="584775"/>
          </a:xfrm>
          <a:prstGeom prst="rect">
            <a:avLst/>
          </a:prstGeom>
          <a:noFill/>
          <a:ln>
            <a:solidFill>
              <a:srgbClr val="3BB3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7" name="36 Rectángulo"/>
          <p:cNvSpPr/>
          <p:nvPr/>
        </p:nvSpPr>
        <p:spPr>
          <a:xfrm>
            <a:off x="1403648" y="2418980"/>
            <a:ext cx="2232248" cy="361948"/>
          </a:xfrm>
          <a:prstGeom prst="rect">
            <a:avLst/>
          </a:prstGeom>
          <a:noFill/>
          <a:ln w="28575">
            <a:solidFill>
              <a:srgbClr val="337D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8" name="37 CuadroTexto"/>
          <p:cNvSpPr txBox="1"/>
          <p:nvPr/>
        </p:nvSpPr>
        <p:spPr>
          <a:xfrm>
            <a:off x="1295635" y="2921424"/>
            <a:ext cx="2520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i="1" dirty="0"/>
              <a:t>Es el lugar donde se realiza la representación artística .</a:t>
            </a:r>
          </a:p>
          <a:p>
            <a:endParaRPr lang="es-CO" sz="1400" dirty="0"/>
          </a:p>
        </p:txBody>
      </p:sp>
      <p:sp>
        <p:nvSpPr>
          <p:cNvPr id="39" name="38 Rectángulo"/>
          <p:cNvSpPr/>
          <p:nvPr/>
        </p:nvSpPr>
        <p:spPr>
          <a:xfrm>
            <a:off x="1295635" y="2921424"/>
            <a:ext cx="2412269" cy="507576"/>
          </a:xfrm>
          <a:prstGeom prst="rect">
            <a:avLst/>
          </a:prstGeom>
          <a:noFill/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6" name="45 Flecha curvada hacia la derecha"/>
          <p:cNvSpPr/>
          <p:nvPr/>
        </p:nvSpPr>
        <p:spPr>
          <a:xfrm>
            <a:off x="878496" y="2708920"/>
            <a:ext cx="396043" cy="499668"/>
          </a:xfrm>
          <a:prstGeom prst="curvedRightArrow">
            <a:avLst/>
          </a:prstGeom>
          <a:ln>
            <a:solidFill>
              <a:srgbClr val="337D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48" name="47 CuadroTexto"/>
          <p:cNvSpPr txBox="1"/>
          <p:nvPr/>
        </p:nvSpPr>
        <p:spPr>
          <a:xfrm>
            <a:off x="5148064" y="2418980"/>
            <a:ext cx="2736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400" b="1" i="1" dirty="0"/>
              <a:t>Se puede delimitar física o imaginariamente. </a:t>
            </a:r>
          </a:p>
          <a:p>
            <a:endParaRPr lang="es-CO" sz="1600" dirty="0"/>
          </a:p>
        </p:txBody>
      </p:sp>
      <p:sp>
        <p:nvSpPr>
          <p:cNvPr id="49" name="48 Rectángulo"/>
          <p:cNvSpPr/>
          <p:nvPr/>
        </p:nvSpPr>
        <p:spPr>
          <a:xfrm>
            <a:off x="5148064" y="2418980"/>
            <a:ext cx="2736304" cy="539774"/>
          </a:xfrm>
          <a:prstGeom prst="rect">
            <a:avLst/>
          </a:prstGeom>
          <a:noFill/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3" name="52 Flecha derecha"/>
          <p:cNvSpPr/>
          <p:nvPr/>
        </p:nvSpPr>
        <p:spPr>
          <a:xfrm>
            <a:off x="3707904" y="2599954"/>
            <a:ext cx="1368152" cy="108966"/>
          </a:xfrm>
          <a:prstGeom prst="rightArrow">
            <a:avLst/>
          </a:prstGeom>
          <a:ln w="12700"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4" name="53 Flecha abajo"/>
          <p:cNvSpPr/>
          <p:nvPr/>
        </p:nvSpPr>
        <p:spPr>
          <a:xfrm>
            <a:off x="6584776" y="2996952"/>
            <a:ext cx="75456" cy="345358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rgbClr val="337D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3 CuadroTexto"/>
          <p:cNvSpPr txBox="1"/>
          <p:nvPr/>
        </p:nvSpPr>
        <p:spPr>
          <a:xfrm>
            <a:off x="1076517" y="1196752"/>
            <a:ext cx="4103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>
                <a:solidFill>
                  <a:schemeClr val="accent2">
                    <a:lumMod val="75000"/>
                  </a:schemeClr>
                </a:solidFill>
                <a:latin typeface="Perpetua Titling MT" pitchFamily="18" charset="0"/>
              </a:rPr>
              <a:t>¿Qué ES ESPACIO?</a:t>
            </a:r>
            <a:endParaRPr lang="es-CO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88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2780928"/>
            <a:ext cx="3672408" cy="1121297"/>
          </a:xfrm>
        </p:spPr>
        <p:txBody>
          <a:bodyPr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s-CO" sz="2000" b="1" dirty="0">
                <a:solidFill>
                  <a:srgbClr val="336600"/>
                </a:solidFill>
              </a:rPr>
              <a:t>La Danza organiza el Espacio en diferentes </a:t>
            </a:r>
            <a:r>
              <a:rPr lang="es-CO" sz="2000" b="1" dirty="0" smtClean="0">
                <a:solidFill>
                  <a:srgbClr val="336600"/>
                </a:solidFill>
              </a:rPr>
              <a:t>conceptos divididos así:</a:t>
            </a:r>
            <a:endParaRPr lang="es-CO" sz="2000" b="1" dirty="0">
              <a:solidFill>
                <a:srgbClr val="33660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971600" y="2787199"/>
            <a:ext cx="3528392" cy="1008112"/>
          </a:xfrm>
          <a:prstGeom prst="rect">
            <a:avLst/>
          </a:prstGeom>
          <a:noFill/>
          <a:ln w="19050"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1691680" y="2204864"/>
            <a:ext cx="0" cy="576064"/>
          </a:xfrm>
          <a:prstGeom prst="straightConnector1">
            <a:avLst/>
          </a:prstGeom>
          <a:ln>
            <a:solidFill>
              <a:srgbClr val="3366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8 CuadroTexto"/>
          <p:cNvSpPr txBox="1"/>
          <p:nvPr/>
        </p:nvSpPr>
        <p:spPr>
          <a:xfrm>
            <a:off x="1058801" y="1025022"/>
            <a:ext cx="42273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i="1" dirty="0" smtClean="0">
                <a:solidFill>
                  <a:srgbClr val="009900"/>
                </a:solidFill>
              </a:rPr>
              <a:t>Percepción: </a:t>
            </a:r>
            <a:r>
              <a:rPr lang="es-CO" sz="1600" dirty="0" smtClean="0"/>
              <a:t>el </a:t>
            </a:r>
            <a:r>
              <a:rPr lang="es-CO" sz="1600" dirty="0"/>
              <a:t>bailarín realiza su </a:t>
            </a:r>
            <a:r>
              <a:rPr lang="es-CO" sz="1600" dirty="0" smtClean="0"/>
              <a:t>actividad y va organizando </a:t>
            </a:r>
            <a:r>
              <a:rPr lang="es-CO" sz="1600" dirty="0"/>
              <a:t>cada uno de los movimientos y gestos de acuerdo a experiencias propias, para comunicar sensaciones artísticas.</a:t>
            </a:r>
            <a:endParaRPr lang="es-CO" sz="1600" b="1" dirty="0">
              <a:solidFill>
                <a:srgbClr val="009900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1058801" y="1025022"/>
            <a:ext cx="4161271" cy="1107996"/>
          </a:xfrm>
          <a:prstGeom prst="rect">
            <a:avLst/>
          </a:prstGeom>
          <a:noFill/>
          <a:ln w="19050"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2" name="21 CuadroTexto"/>
          <p:cNvSpPr txBox="1"/>
          <p:nvPr/>
        </p:nvSpPr>
        <p:spPr>
          <a:xfrm>
            <a:off x="5580112" y="1025022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i="1" dirty="0" smtClean="0">
                <a:solidFill>
                  <a:srgbClr val="009900"/>
                </a:solidFill>
              </a:rPr>
              <a:t>El espacio:  </a:t>
            </a:r>
            <a:r>
              <a:rPr lang="es-CO" dirty="0" smtClean="0"/>
              <a:t>El </a:t>
            </a:r>
            <a:r>
              <a:rPr lang="es-CO" dirty="0"/>
              <a:t>lugar en donde percibimos los objetos: un teatro, </a:t>
            </a:r>
            <a:r>
              <a:rPr lang="es-CO" dirty="0" smtClean="0"/>
              <a:t>una </a:t>
            </a:r>
            <a:r>
              <a:rPr lang="es-CO" dirty="0"/>
              <a:t>galería de arte, </a:t>
            </a:r>
            <a:r>
              <a:rPr lang="es-CO" dirty="0" smtClean="0"/>
              <a:t>etc.</a:t>
            </a:r>
            <a:endParaRPr lang="es-CO" b="1" i="1" dirty="0">
              <a:solidFill>
                <a:srgbClr val="009900"/>
              </a:solidFill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5580112" y="1043800"/>
            <a:ext cx="2304256" cy="1200329"/>
          </a:xfrm>
          <a:prstGeom prst="rect">
            <a:avLst/>
          </a:prstGeom>
          <a:noFill/>
          <a:ln w="19050"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26" name="25 Conector recto de flecha"/>
          <p:cNvCxnSpPr>
            <a:stCxn id="4" idx="3"/>
          </p:cNvCxnSpPr>
          <p:nvPr/>
        </p:nvCxnSpPr>
        <p:spPr>
          <a:xfrm>
            <a:off x="4499992" y="3291255"/>
            <a:ext cx="720080" cy="0"/>
          </a:xfrm>
          <a:prstGeom prst="straightConnector1">
            <a:avLst/>
          </a:prstGeom>
          <a:ln>
            <a:solidFill>
              <a:srgbClr val="339966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5307546" y="2456892"/>
            <a:ext cx="2648829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i="1" dirty="0">
                <a:solidFill>
                  <a:srgbClr val="009900"/>
                </a:solidFill>
              </a:rPr>
              <a:t>La percepción </a:t>
            </a:r>
            <a:r>
              <a:rPr lang="es-CO" b="1" i="1" dirty="0" smtClean="0">
                <a:solidFill>
                  <a:srgbClr val="009900"/>
                </a:solidFill>
              </a:rPr>
              <a:t>espacial: </a:t>
            </a:r>
            <a:r>
              <a:rPr lang="es-CO" sz="1700" dirty="0"/>
              <a:t>Es la relación entre los objetos y la información que llega al individuo a través de los siguientes procesos sensoriales</a:t>
            </a:r>
            <a:r>
              <a:rPr lang="es-CO" sz="1700" dirty="0" smtClean="0"/>
              <a:t>:</a:t>
            </a: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  <p:cxnSp>
        <p:nvCxnSpPr>
          <p:cNvPr id="32" name="31 Conector angular"/>
          <p:cNvCxnSpPr/>
          <p:nvPr/>
        </p:nvCxnSpPr>
        <p:spPr>
          <a:xfrm rot="10800000" flipV="1">
            <a:off x="4067944" y="4005064"/>
            <a:ext cx="1152128" cy="360040"/>
          </a:xfrm>
          <a:prstGeom prst="bentConnector3">
            <a:avLst/>
          </a:prstGeom>
          <a:ln>
            <a:solidFill>
              <a:srgbClr val="339966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3" name="32 Rectángulo"/>
          <p:cNvSpPr/>
          <p:nvPr/>
        </p:nvSpPr>
        <p:spPr>
          <a:xfrm>
            <a:off x="5256076" y="2420888"/>
            <a:ext cx="2520280" cy="1757225"/>
          </a:xfrm>
          <a:prstGeom prst="rect">
            <a:avLst/>
          </a:prstGeom>
          <a:noFill/>
          <a:ln w="19050"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4" name="33 Rectángulo"/>
          <p:cNvSpPr/>
          <p:nvPr/>
        </p:nvSpPr>
        <p:spPr>
          <a:xfrm>
            <a:off x="1403648" y="3999988"/>
            <a:ext cx="2520280" cy="850164"/>
          </a:xfrm>
          <a:prstGeom prst="rect">
            <a:avLst/>
          </a:prstGeom>
          <a:noFill/>
          <a:ln w="19050"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5" name="34 CuadroTexto"/>
          <p:cNvSpPr txBox="1"/>
          <p:nvPr/>
        </p:nvSpPr>
        <p:spPr>
          <a:xfrm>
            <a:off x="1387053" y="4026550"/>
            <a:ext cx="26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i="1" dirty="0">
                <a:solidFill>
                  <a:srgbClr val="336600"/>
                </a:solidFill>
              </a:rPr>
              <a:t>Cinestésica: </a:t>
            </a:r>
            <a:r>
              <a:rPr lang="es-CO" sz="2000" i="1" dirty="0"/>
              <a:t>Sensación producida por el movimiento.</a:t>
            </a:r>
            <a:r>
              <a:rPr lang="es-CO" sz="2000" dirty="0"/>
              <a:t> </a:t>
            </a:r>
          </a:p>
        </p:txBody>
      </p:sp>
      <p:cxnSp>
        <p:nvCxnSpPr>
          <p:cNvPr id="39" name="38 Conector recto"/>
          <p:cNvCxnSpPr/>
          <p:nvPr/>
        </p:nvCxnSpPr>
        <p:spPr>
          <a:xfrm>
            <a:off x="4644007" y="4365104"/>
            <a:ext cx="0" cy="720080"/>
          </a:xfrm>
          <a:prstGeom prst="line">
            <a:avLst/>
          </a:prstGeom>
          <a:ln>
            <a:solidFill>
              <a:srgbClr val="33996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43 Conector recto de flecha"/>
          <p:cNvCxnSpPr/>
          <p:nvPr/>
        </p:nvCxnSpPr>
        <p:spPr>
          <a:xfrm flipH="1">
            <a:off x="4067943" y="5085184"/>
            <a:ext cx="576064" cy="0"/>
          </a:xfrm>
          <a:prstGeom prst="straightConnector1">
            <a:avLst/>
          </a:prstGeom>
          <a:ln>
            <a:solidFill>
              <a:srgbClr val="339966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5" name="44 Rectángulo"/>
          <p:cNvSpPr/>
          <p:nvPr/>
        </p:nvSpPr>
        <p:spPr>
          <a:xfrm>
            <a:off x="1662476" y="4941168"/>
            <a:ext cx="2232248" cy="648072"/>
          </a:xfrm>
          <a:prstGeom prst="rect">
            <a:avLst/>
          </a:prstGeom>
          <a:noFill/>
          <a:ln w="19050"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2000" i="1" dirty="0" err="1">
                <a:solidFill>
                  <a:srgbClr val="336600"/>
                </a:solidFill>
              </a:rPr>
              <a:t>Háptica</a:t>
            </a:r>
            <a:r>
              <a:rPr lang="es-CO" sz="2000" i="1" dirty="0">
                <a:solidFill>
                  <a:schemeClr val="tx1"/>
                </a:solidFill>
              </a:rPr>
              <a:t>:</a:t>
            </a:r>
            <a:r>
              <a:rPr lang="es-CO" dirty="0">
                <a:solidFill>
                  <a:schemeClr val="tx1"/>
                </a:solidFill>
              </a:rPr>
              <a:t> en relación al </a:t>
            </a:r>
            <a:r>
              <a:rPr lang="es-CO" dirty="0" smtClean="0">
                <a:solidFill>
                  <a:schemeClr val="tx1"/>
                </a:solidFill>
              </a:rPr>
              <a:t>tacto.</a:t>
            </a:r>
            <a:endParaRPr lang="es-CO" dirty="0"/>
          </a:p>
        </p:txBody>
      </p:sp>
      <p:cxnSp>
        <p:nvCxnSpPr>
          <p:cNvPr id="49" name="48 Conector recto"/>
          <p:cNvCxnSpPr/>
          <p:nvPr/>
        </p:nvCxnSpPr>
        <p:spPr>
          <a:xfrm flipV="1">
            <a:off x="2123728" y="2492896"/>
            <a:ext cx="0" cy="288032"/>
          </a:xfrm>
          <a:prstGeom prst="line">
            <a:avLst/>
          </a:prstGeom>
          <a:ln>
            <a:solidFill>
              <a:srgbClr val="33996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 flipV="1">
            <a:off x="2123728" y="2420888"/>
            <a:ext cx="2952328" cy="72008"/>
          </a:xfrm>
          <a:prstGeom prst="line">
            <a:avLst/>
          </a:prstGeom>
          <a:ln>
            <a:solidFill>
              <a:srgbClr val="339966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3" name="52 Conector recto de flecha"/>
          <p:cNvCxnSpPr/>
          <p:nvPr/>
        </p:nvCxnSpPr>
        <p:spPr>
          <a:xfrm flipV="1">
            <a:off x="5076056" y="2204864"/>
            <a:ext cx="360040" cy="216024"/>
          </a:xfrm>
          <a:prstGeom prst="straightConnector1">
            <a:avLst/>
          </a:prstGeom>
          <a:ln>
            <a:solidFill>
              <a:srgbClr val="339966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5" name="54 Rectángulo"/>
          <p:cNvSpPr/>
          <p:nvPr/>
        </p:nvSpPr>
        <p:spPr>
          <a:xfrm>
            <a:off x="4802832" y="4365104"/>
            <a:ext cx="2376264" cy="627168"/>
          </a:xfrm>
          <a:prstGeom prst="rect">
            <a:avLst/>
          </a:prstGeom>
          <a:noFill/>
          <a:ln w="19050"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2400" i="1" dirty="0">
                <a:solidFill>
                  <a:srgbClr val="336600"/>
                </a:solidFill>
              </a:rPr>
              <a:t>Auditivo:</a:t>
            </a:r>
            <a:r>
              <a:rPr lang="es-CO" sz="2400" i="1" dirty="0">
                <a:solidFill>
                  <a:srgbClr val="009900"/>
                </a:solidFill>
              </a:rPr>
              <a:t> </a:t>
            </a:r>
            <a:r>
              <a:rPr lang="es-CO" dirty="0">
                <a:solidFill>
                  <a:schemeClr val="tx1"/>
                </a:solidFill>
              </a:rPr>
              <a:t>Localización espacial del sonido. </a:t>
            </a:r>
          </a:p>
        </p:txBody>
      </p:sp>
      <p:cxnSp>
        <p:nvCxnSpPr>
          <p:cNvPr id="57" name="56 Conector recto de flecha"/>
          <p:cNvCxnSpPr/>
          <p:nvPr/>
        </p:nvCxnSpPr>
        <p:spPr>
          <a:xfrm>
            <a:off x="5580112" y="4185084"/>
            <a:ext cx="0" cy="180020"/>
          </a:xfrm>
          <a:prstGeom prst="straightConnector1">
            <a:avLst/>
          </a:prstGeom>
          <a:ln>
            <a:solidFill>
              <a:srgbClr val="339966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60 Conector recto de flecha"/>
          <p:cNvCxnSpPr/>
          <p:nvPr/>
        </p:nvCxnSpPr>
        <p:spPr>
          <a:xfrm>
            <a:off x="7524330" y="4202155"/>
            <a:ext cx="0" cy="883029"/>
          </a:xfrm>
          <a:prstGeom prst="straightConnector1">
            <a:avLst/>
          </a:prstGeom>
          <a:ln>
            <a:solidFill>
              <a:srgbClr val="339966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2" name="61 Rectángulo"/>
          <p:cNvSpPr/>
          <p:nvPr/>
        </p:nvSpPr>
        <p:spPr>
          <a:xfrm>
            <a:off x="4802832" y="5085184"/>
            <a:ext cx="3513584" cy="663172"/>
          </a:xfrm>
          <a:prstGeom prst="rect">
            <a:avLst/>
          </a:prstGeom>
          <a:noFill/>
          <a:ln w="19050"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sz="2400" i="1" dirty="0">
                <a:solidFill>
                  <a:srgbClr val="336600"/>
                </a:solidFill>
              </a:rPr>
              <a:t>Visual: </a:t>
            </a:r>
            <a:r>
              <a:rPr lang="es-CO" dirty="0">
                <a:solidFill>
                  <a:schemeClr val="tx1"/>
                </a:solidFill>
              </a:rPr>
              <a:t>Orientación, localización y cambios de posición del objeto.</a:t>
            </a:r>
          </a:p>
        </p:txBody>
      </p:sp>
    </p:spTree>
    <p:extLst>
      <p:ext uri="{BB962C8B-B14F-4D97-AF65-F5344CB8AC3E}">
        <p14:creationId xmlns:p14="http://schemas.microsoft.com/office/powerpoint/2010/main" val="2068858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21331524">
            <a:off x="1045270" y="820866"/>
            <a:ext cx="2696344" cy="424408"/>
          </a:xfrm>
        </p:spPr>
        <p:txBody>
          <a:bodyPr>
            <a:normAutofit/>
          </a:bodyPr>
          <a:lstStyle/>
          <a:p>
            <a:r>
              <a:rPr lang="es-CO" sz="1400" b="1" dirty="0" smtClean="0"/>
              <a:t>Espacio frontal </a:t>
            </a:r>
            <a:endParaRPr lang="es-CO" sz="1400" b="1" dirty="0"/>
          </a:p>
        </p:txBody>
      </p:sp>
      <p:pic>
        <p:nvPicPr>
          <p:cNvPr id="1028" name="Picture 4" descr="http://www.teatromayor.org/sites/default/files/styles/teatro_slide/public/teatro/te9.jpg?itok=ovBXMuy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7246">
            <a:off x="4714407" y="424941"/>
            <a:ext cx="2796866" cy="182688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6" name="5 Rectángulo"/>
          <p:cNvSpPr/>
          <p:nvPr/>
        </p:nvSpPr>
        <p:spPr>
          <a:xfrm rot="21294081">
            <a:off x="1236133" y="1293886"/>
            <a:ext cx="2314618" cy="334378"/>
          </a:xfrm>
          <a:prstGeom prst="rect">
            <a:avLst/>
          </a:prstGeom>
          <a:noFill/>
          <a:ln w="12700">
            <a:solidFill>
              <a:srgbClr val="99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8" name="7 Conector recto"/>
          <p:cNvCxnSpPr/>
          <p:nvPr/>
        </p:nvCxnSpPr>
        <p:spPr>
          <a:xfrm>
            <a:off x="2984798" y="1638350"/>
            <a:ext cx="0" cy="288032"/>
          </a:xfrm>
          <a:prstGeom prst="line">
            <a:avLst/>
          </a:prstGeom>
          <a:ln w="19050">
            <a:solidFill>
              <a:srgbClr val="99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2984798" y="1925688"/>
            <a:ext cx="792088" cy="0"/>
          </a:xfrm>
          <a:prstGeom prst="straightConnector1">
            <a:avLst/>
          </a:prstGeom>
          <a:ln w="19050">
            <a:solidFill>
              <a:srgbClr val="99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 descr="C:\Users\ADMIN\Desktop\UNIVERSIDAD ♥\LÚDICA Y RECONOCIMIENTO CORPORAL\IMAGENES EXPOCISION\273fb04c01a40515a1cfee1176c063fe5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38948">
            <a:off x="864469" y="2085000"/>
            <a:ext cx="2849258" cy="18995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1" name="10 Rectángulo"/>
          <p:cNvSpPr/>
          <p:nvPr/>
        </p:nvSpPr>
        <p:spPr>
          <a:xfrm>
            <a:off x="3906687" y="2377099"/>
            <a:ext cx="2501628" cy="348233"/>
          </a:xfrm>
          <a:prstGeom prst="rect">
            <a:avLst/>
          </a:prstGeom>
          <a:noFill/>
          <a:ln w="127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12 CuadroTexto"/>
          <p:cNvSpPr txBox="1"/>
          <p:nvPr/>
        </p:nvSpPr>
        <p:spPr>
          <a:xfrm>
            <a:off x="3887357" y="2377099"/>
            <a:ext cx="2582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 smtClean="0"/>
              <a:t>ESPACIO EN FORMA DE U</a:t>
            </a:r>
            <a:endParaRPr lang="es-CO" sz="1400" b="1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4548009" y="2755327"/>
            <a:ext cx="0" cy="366201"/>
          </a:xfrm>
          <a:prstGeom prst="line">
            <a:avLst/>
          </a:prstGeom>
          <a:ln w="19050">
            <a:solidFill>
              <a:srgbClr val="E0961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 flipH="1">
            <a:off x="3827927" y="3121528"/>
            <a:ext cx="720081" cy="0"/>
          </a:xfrm>
          <a:prstGeom prst="straightConnector1">
            <a:avLst/>
          </a:prstGeom>
          <a:ln w="19050">
            <a:solidFill>
              <a:srgbClr val="E0961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1" name="Picture 7" descr="http://www.mendozadenoche.com.ar/wp-content/uploads/2013/02/julio-le-parc-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83943">
            <a:off x="4928864" y="2869042"/>
            <a:ext cx="2702641" cy="16215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8" name="17 CuadroTexto"/>
          <p:cNvSpPr txBox="1"/>
          <p:nvPr/>
        </p:nvSpPr>
        <p:spPr>
          <a:xfrm>
            <a:off x="1102402" y="4418190"/>
            <a:ext cx="19235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400" b="1" dirty="0" smtClean="0"/>
              <a:t>ESPACIO CIRCULAR</a:t>
            </a:r>
            <a:endParaRPr lang="es-CO" sz="1400" b="1" dirty="0"/>
          </a:p>
        </p:txBody>
      </p:sp>
      <p:sp>
        <p:nvSpPr>
          <p:cNvPr id="19" name="18 Rectángulo"/>
          <p:cNvSpPr/>
          <p:nvPr/>
        </p:nvSpPr>
        <p:spPr>
          <a:xfrm>
            <a:off x="1056891" y="4411721"/>
            <a:ext cx="1952315" cy="307777"/>
          </a:xfrm>
          <a:prstGeom prst="rect">
            <a:avLst/>
          </a:prstGeom>
          <a:noFill/>
          <a:ln>
            <a:solidFill>
              <a:srgbClr val="E096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23" name="22 Conector angular"/>
          <p:cNvCxnSpPr/>
          <p:nvPr/>
        </p:nvCxnSpPr>
        <p:spPr>
          <a:xfrm flipV="1">
            <a:off x="3385087" y="3603792"/>
            <a:ext cx="1105612" cy="977336"/>
          </a:xfrm>
          <a:prstGeom prst="bentConnector3">
            <a:avLst/>
          </a:prstGeom>
          <a:ln w="19050">
            <a:solidFill>
              <a:srgbClr val="CC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1023 Conector recto"/>
          <p:cNvCxnSpPr/>
          <p:nvPr/>
        </p:nvCxnSpPr>
        <p:spPr>
          <a:xfrm flipH="1" flipV="1">
            <a:off x="3100829" y="4577346"/>
            <a:ext cx="284258" cy="7562"/>
          </a:xfrm>
          <a:prstGeom prst="line">
            <a:avLst/>
          </a:prstGeom>
          <a:ln w="19050">
            <a:solidFill>
              <a:srgbClr val="CC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3" name="Picture 9" descr="http://www.euskomedia.org/ImgsGaler/002678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48786">
            <a:off x="6017497" y="4927578"/>
            <a:ext cx="2429582" cy="1798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30" name="1029 Conector angular"/>
          <p:cNvCxnSpPr/>
          <p:nvPr/>
        </p:nvCxnSpPr>
        <p:spPr>
          <a:xfrm>
            <a:off x="3937893" y="4869160"/>
            <a:ext cx="1732063" cy="581710"/>
          </a:xfrm>
          <a:prstGeom prst="bentConnector3">
            <a:avLst/>
          </a:prstGeom>
          <a:ln w="19050">
            <a:solidFill>
              <a:srgbClr val="CC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5" name="1034 Conector recto"/>
          <p:cNvCxnSpPr/>
          <p:nvPr/>
        </p:nvCxnSpPr>
        <p:spPr>
          <a:xfrm>
            <a:off x="3937893" y="4581128"/>
            <a:ext cx="0" cy="288032"/>
          </a:xfrm>
          <a:prstGeom prst="line">
            <a:avLst/>
          </a:prstGeom>
          <a:ln w="19050">
            <a:solidFill>
              <a:srgbClr val="CC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76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771800" y="1023818"/>
            <a:ext cx="3528392" cy="720080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>ORIENTACION EN EL ESPACIO</a:t>
            </a:r>
            <a:endParaRPr lang="es-CO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7096" y="2571990"/>
            <a:ext cx="2088232" cy="576063"/>
          </a:xfrm>
        </p:spPr>
        <p:txBody>
          <a:bodyPr>
            <a:normAutofit fontScale="62500" lnSpcReduction="20000"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s-CO" b="1" i="1" dirty="0" smtClean="0"/>
              <a:t>Direcciones</a:t>
            </a:r>
          </a:p>
          <a:p>
            <a:pPr indent="0" algn="ctr">
              <a:lnSpc>
                <a:spcPct val="100000"/>
              </a:lnSpc>
              <a:buNone/>
            </a:pPr>
            <a:r>
              <a:rPr lang="es-CO" b="1" i="1" dirty="0" smtClean="0"/>
              <a:t>(Nueve principales)</a:t>
            </a:r>
            <a:endParaRPr lang="es-CO" b="1" i="1" dirty="0"/>
          </a:p>
        </p:txBody>
      </p:sp>
      <p:sp>
        <p:nvSpPr>
          <p:cNvPr id="4" name="3 Rectángulo"/>
          <p:cNvSpPr/>
          <p:nvPr/>
        </p:nvSpPr>
        <p:spPr>
          <a:xfrm>
            <a:off x="2483768" y="910778"/>
            <a:ext cx="4104455" cy="905876"/>
          </a:xfrm>
          <a:prstGeom prst="rect">
            <a:avLst/>
          </a:prstGeom>
          <a:noFill/>
          <a:ln w="19050">
            <a:solidFill>
              <a:srgbClr val="E096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4 Rectángulo"/>
          <p:cNvSpPr/>
          <p:nvPr/>
        </p:nvSpPr>
        <p:spPr>
          <a:xfrm>
            <a:off x="1106234" y="2469405"/>
            <a:ext cx="1944216" cy="720080"/>
          </a:xfrm>
          <a:prstGeom prst="rect">
            <a:avLst/>
          </a:prstGeom>
          <a:noFill/>
          <a:ln w="19050">
            <a:solidFill>
              <a:srgbClr val="99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7" name="6 Conector angular"/>
          <p:cNvCxnSpPr/>
          <p:nvPr/>
        </p:nvCxnSpPr>
        <p:spPr>
          <a:xfrm flipV="1">
            <a:off x="3113076" y="2460531"/>
            <a:ext cx="1368660" cy="390617"/>
          </a:xfrm>
          <a:prstGeom prst="bentConnector3">
            <a:avLst/>
          </a:prstGeom>
          <a:ln>
            <a:solidFill>
              <a:srgbClr val="990033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3797406" y="3028310"/>
            <a:ext cx="666582" cy="4646"/>
          </a:xfrm>
          <a:prstGeom prst="straightConnector1">
            <a:avLst/>
          </a:prstGeom>
          <a:ln>
            <a:solidFill>
              <a:srgbClr val="990033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3797406" y="3551881"/>
            <a:ext cx="666582" cy="10568"/>
          </a:xfrm>
          <a:prstGeom prst="straightConnector1">
            <a:avLst/>
          </a:prstGeom>
          <a:ln>
            <a:solidFill>
              <a:srgbClr val="990033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21 Conector angular"/>
          <p:cNvCxnSpPr>
            <a:stCxn id="3" idx="3"/>
          </p:cNvCxnSpPr>
          <p:nvPr/>
        </p:nvCxnSpPr>
        <p:spPr>
          <a:xfrm>
            <a:off x="3095328" y="2860022"/>
            <a:ext cx="1386408" cy="1284379"/>
          </a:xfrm>
          <a:prstGeom prst="bentConnector3">
            <a:avLst/>
          </a:prstGeom>
          <a:ln>
            <a:solidFill>
              <a:srgbClr val="990033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23 Conector recto de flecha"/>
          <p:cNvCxnSpPr/>
          <p:nvPr/>
        </p:nvCxnSpPr>
        <p:spPr>
          <a:xfrm>
            <a:off x="3797406" y="4584903"/>
            <a:ext cx="702078" cy="0"/>
          </a:xfrm>
          <a:prstGeom prst="straightConnector1">
            <a:avLst/>
          </a:prstGeom>
          <a:ln>
            <a:solidFill>
              <a:srgbClr val="990033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4572000" y="2308231"/>
            <a:ext cx="22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1) Mismo puesto</a:t>
            </a:r>
            <a:endParaRPr lang="es-CO" dirty="0"/>
          </a:p>
        </p:txBody>
      </p:sp>
      <p:sp>
        <p:nvSpPr>
          <p:cNvPr id="26" name="25 Rectángulo"/>
          <p:cNvSpPr/>
          <p:nvPr/>
        </p:nvSpPr>
        <p:spPr>
          <a:xfrm>
            <a:off x="4572000" y="2307391"/>
            <a:ext cx="2203236" cy="369332"/>
          </a:xfrm>
          <a:prstGeom prst="rect">
            <a:avLst/>
          </a:prstGeom>
          <a:noFill/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7" name="26 CuadroTexto"/>
          <p:cNvSpPr txBox="1"/>
          <p:nvPr/>
        </p:nvSpPr>
        <p:spPr>
          <a:xfrm>
            <a:off x="4571120" y="2843644"/>
            <a:ext cx="2209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2) Hacia </a:t>
            </a:r>
            <a:r>
              <a:rPr lang="es-CO" dirty="0" smtClean="0"/>
              <a:t>delante</a:t>
            </a:r>
            <a:endParaRPr lang="es-CO" dirty="0"/>
          </a:p>
        </p:txBody>
      </p:sp>
      <p:sp>
        <p:nvSpPr>
          <p:cNvPr id="28" name="27 Rectángulo"/>
          <p:cNvSpPr/>
          <p:nvPr/>
        </p:nvSpPr>
        <p:spPr>
          <a:xfrm>
            <a:off x="4571120" y="2829445"/>
            <a:ext cx="2209192" cy="369332"/>
          </a:xfrm>
          <a:prstGeom prst="rect">
            <a:avLst/>
          </a:prstGeom>
          <a:noFill/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9" name="28 CuadroTexto"/>
          <p:cNvSpPr txBox="1"/>
          <p:nvPr/>
        </p:nvSpPr>
        <p:spPr>
          <a:xfrm>
            <a:off x="4572879" y="3388350"/>
            <a:ext cx="2207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3) Hacia </a:t>
            </a:r>
            <a:r>
              <a:rPr lang="es-CO" dirty="0" smtClean="0"/>
              <a:t> atrás</a:t>
            </a:r>
            <a:endParaRPr lang="es-CO" dirty="0"/>
          </a:p>
        </p:txBody>
      </p:sp>
      <p:sp>
        <p:nvSpPr>
          <p:cNvPr id="30" name="29 Rectángulo"/>
          <p:cNvSpPr/>
          <p:nvPr/>
        </p:nvSpPr>
        <p:spPr>
          <a:xfrm>
            <a:off x="4571999" y="3388350"/>
            <a:ext cx="2208311" cy="369332"/>
          </a:xfrm>
          <a:prstGeom prst="rect">
            <a:avLst/>
          </a:prstGeom>
          <a:noFill/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1" name="30 CuadroTexto"/>
          <p:cNvSpPr txBox="1"/>
          <p:nvPr/>
        </p:nvSpPr>
        <p:spPr>
          <a:xfrm>
            <a:off x="4571121" y="3892406"/>
            <a:ext cx="210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4) Lado derecho</a:t>
            </a:r>
            <a:endParaRPr lang="es-CO" dirty="0"/>
          </a:p>
        </p:txBody>
      </p:sp>
      <p:sp>
        <p:nvSpPr>
          <p:cNvPr id="32" name="31 Rectángulo"/>
          <p:cNvSpPr/>
          <p:nvPr/>
        </p:nvSpPr>
        <p:spPr>
          <a:xfrm>
            <a:off x="4571120" y="3876727"/>
            <a:ext cx="2107739" cy="369332"/>
          </a:xfrm>
          <a:prstGeom prst="rect">
            <a:avLst/>
          </a:prstGeom>
          <a:noFill/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3" name="32 CuadroTexto"/>
          <p:cNvSpPr txBox="1"/>
          <p:nvPr/>
        </p:nvSpPr>
        <p:spPr>
          <a:xfrm>
            <a:off x="4572000" y="4365104"/>
            <a:ext cx="2208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5) Lado izquierdo</a:t>
            </a:r>
            <a:endParaRPr lang="es-CO" dirty="0"/>
          </a:p>
        </p:txBody>
      </p:sp>
      <p:sp>
        <p:nvSpPr>
          <p:cNvPr id="34" name="33 Rectángulo"/>
          <p:cNvSpPr/>
          <p:nvPr/>
        </p:nvSpPr>
        <p:spPr>
          <a:xfrm>
            <a:off x="4571120" y="4365104"/>
            <a:ext cx="2204116" cy="369332"/>
          </a:xfrm>
          <a:prstGeom prst="rect">
            <a:avLst/>
          </a:prstGeom>
          <a:noFill/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5" name="44 Conector recto de flecha"/>
          <p:cNvCxnSpPr/>
          <p:nvPr/>
        </p:nvCxnSpPr>
        <p:spPr>
          <a:xfrm>
            <a:off x="3761910" y="5157192"/>
            <a:ext cx="702078" cy="0"/>
          </a:xfrm>
          <a:prstGeom prst="straightConnector1">
            <a:avLst/>
          </a:prstGeom>
          <a:ln>
            <a:solidFill>
              <a:srgbClr val="990033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6" name="45 CuadroTexto"/>
          <p:cNvSpPr txBox="1"/>
          <p:nvPr/>
        </p:nvSpPr>
        <p:spPr>
          <a:xfrm>
            <a:off x="4572000" y="4869160"/>
            <a:ext cx="3456384" cy="369332"/>
          </a:xfrm>
          <a:prstGeom prst="rect">
            <a:avLst/>
          </a:prstGeom>
          <a:noFill/>
          <a:ln>
            <a:solidFill>
              <a:srgbClr val="CC6600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smtClean="0"/>
              <a:t>6) Adelante en diagonal a la derecha</a:t>
            </a:r>
            <a:endParaRPr lang="es-CO" dirty="0"/>
          </a:p>
        </p:txBody>
      </p:sp>
      <p:cxnSp>
        <p:nvCxnSpPr>
          <p:cNvPr id="55" name="54 Conector angular"/>
          <p:cNvCxnSpPr/>
          <p:nvPr/>
        </p:nvCxnSpPr>
        <p:spPr>
          <a:xfrm rot="5400000">
            <a:off x="3184572" y="2969055"/>
            <a:ext cx="721867" cy="486054"/>
          </a:xfrm>
          <a:prstGeom prst="bentConnector3">
            <a:avLst/>
          </a:prstGeom>
          <a:ln>
            <a:solidFill>
              <a:srgbClr val="990033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7" name="56 Conector recto de flecha"/>
          <p:cNvCxnSpPr/>
          <p:nvPr/>
        </p:nvCxnSpPr>
        <p:spPr>
          <a:xfrm flipH="1" flipV="1">
            <a:off x="3066186" y="3573017"/>
            <a:ext cx="236292" cy="1"/>
          </a:xfrm>
          <a:prstGeom prst="straightConnector1">
            <a:avLst/>
          </a:prstGeom>
          <a:ln>
            <a:solidFill>
              <a:srgbClr val="990033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8" name="57 CuadroTexto"/>
          <p:cNvSpPr txBox="1"/>
          <p:nvPr/>
        </p:nvSpPr>
        <p:spPr>
          <a:xfrm>
            <a:off x="683568" y="3379389"/>
            <a:ext cx="2430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7) Adelante en diagonal a la izquierda</a:t>
            </a:r>
            <a:endParaRPr lang="es-CO" dirty="0"/>
          </a:p>
        </p:txBody>
      </p:sp>
      <p:cxnSp>
        <p:nvCxnSpPr>
          <p:cNvPr id="66" name="65 Conector recto"/>
          <p:cNvCxnSpPr/>
          <p:nvPr/>
        </p:nvCxnSpPr>
        <p:spPr>
          <a:xfrm>
            <a:off x="3788532" y="4144401"/>
            <a:ext cx="0" cy="1012791"/>
          </a:xfrm>
          <a:prstGeom prst="line">
            <a:avLst/>
          </a:prstGeom>
          <a:ln>
            <a:solidFill>
              <a:srgbClr val="990033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0" name="69 Rectángulo"/>
          <p:cNvSpPr/>
          <p:nvPr/>
        </p:nvSpPr>
        <p:spPr>
          <a:xfrm>
            <a:off x="703675" y="3465094"/>
            <a:ext cx="2202759" cy="796644"/>
          </a:xfrm>
          <a:prstGeom prst="rect">
            <a:avLst/>
          </a:prstGeom>
          <a:noFill/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72" name="71 Conector recto de flecha"/>
          <p:cNvCxnSpPr/>
          <p:nvPr/>
        </p:nvCxnSpPr>
        <p:spPr>
          <a:xfrm flipH="1">
            <a:off x="3176464" y="4834026"/>
            <a:ext cx="612068" cy="0"/>
          </a:xfrm>
          <a:prstGeom prst="straightConnector1">
            <a:avLst/>
          </a:prstGeom>
          <a:ln>
            <a:solidFill>
              <a:srgbClr val="990033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6" name="75 CuadroTexto"/>
          <p:cNvSpPr txBox="1"/>
          <p:nvPr/>
        </p:nvSpPr>
        <p:spPr>
          <a:xfrm>
            <a:off x="827584" y="4358320"/>
            <a:ext cx="2267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8)Atrás en diagonal a la derecha.</a:t>
            </a:r>
            <a:endParaRPr lang="es-CO" dirty="0"/>
          </a:p>
        </p:txBody>
      </p:sp>
      <p:sp>
        <p:nvSpPr>
          <p:cNvPr id="77" name="76 Rectángulo"/>
          <p:cNvSpPr/>
          <p:nvPr/>
        </p:nvSpPr>
        <p:spPr>
          <a:xfrm>
            <a:off x="746448" y="4415759"/>
            <a:ext cx="2319738" cy="646331"/>
          </a:xfrm>
          <a:prstGeom prst="rect">
            <a:avLst/>
          </a:prstGeom>
          <a:noFill/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8" name="7 Conector angular"/>
          <p:cNvCxnSpPr/>
          <p:nvPr/>
        </p:nvCxnSpPr>
        <p:spPr>
          <a:xfrm rot="10800000" flipV="1">
            <a:off x="2915816" y="4834026"/>
            <a:ext cx="872716" cy="755214"/>
          </a:xfrm>
          <a:prstGeom prst="bentConnector3">
            <a:avLst/>
          </a:prstGeom>
          <a:ln>
            <a:solidFill>
              <a:srgbClr val="990033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9 Rectángulo"/>
          <p:cNvSpPr/>
          <p:nvPr/>
        </p:nvSpPr>
        <p:spPr>
          <a:xfrm>
            <a:off x="818203" y="5330173"/>
            <a:ext cx="2088231" cy="593631"/>
          </a:xfrm>
          <a:prstGeom prst="rect">
            <a:avLst/>
          </a:prstGeom>
          <a:noFill/>
          <a:ln>
            <a:solidFill>
              <a:srgbClr val="CC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11 CuadroTexto"/>
          <p:cNvSpPr txBox="1"/>
          <p:nvPr/>
        </p:nvSpPr>
        <p:spPr>
          <a:xfrm>
            <a:off x="808822" y="5266074"/>
            <a:ext cx="1993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9) Atrás en diagonal a la izquierda. 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4637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07704" y="1581383"/>
            <a:ext cx="2592288" cy="648072"/>
          </a:xfrm>
        </p:spPr>
        <p:txBody>
          <a:bodyPr>
            <a:normAutofit/>
          </a:bodyPr>
          <a:lstStyle/>
          <a:p>
            <a:pPr indent="0">
              <a:buNone/>
            </a:pPr>
            <a:endParaRPr lang="es-CO" sz="1400" b="1" dirty="0" smtClean="0">
              <a:latin typeface="Lucida Bright" pitchFamily="18" charset="0"/>
            </a:endParaRPr>
          </a:p>
          <a:p>
            <a:endParaRPr lang="es-CO" dirty="0">
              <a:latin typeface="Perpetua Titling MT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840632" y="3613178"/>
            <a:ext cx="64807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i="1" dirty="0" smtClean="0">
                <a:solidFill>
                  <a:srgbClr val="336600"/>
                </a:solidFill>
              </a:rPr>
              <a:t>“Y </a:t>
            </a:r>
            <a:r>
              <a:rPr lang="es-CO" sz="2000" b="1" i="1" dirty="0">
                <a:solidFill>
                  <a:srgbClr val="336600"/>
                </a:solidFill>
              </a:rPr>
              <a:t>la vida también. Cada uno de nosotros puede </a:t>
            </a:r>
            <a:r>
              <a:rPr lang="es-CO" sz="2000" b="1" i="1" dirty="0" smtClean="0">
                <a:solidFill>
                  <a:srgbClr val="336600"/>
                </a:solidFill>
              </a:rPr>
              <a:t>vivir </a:t>
            </a:r>
            <a:r>
              <a:rPr lang="es-CO" sz="2000" b="1" i="1" dirty="0">
                <a:solidFill>
                  <a:srgbClr val="336600"/>
                </a:solidFill>
              </a:rPr>
              <a:t>su vida desde el hacerse cargo de su espacio escénico o mirarla como un espectador, desde un asiento. Esperando que le "soplen" la letra de como y que decir, que hacer, o actuarla desde donde quiere y puede y ser el protagonista principal</a:t>
            </a:r>
            <a:r>
              <a:rPr lang="es-CO" sz="2000" b="1" i="1" dirty="0" smtClean="0">
                <a:solidFill>
                  <a:srgbClr val="336600"/>
                </a:solidFill>
              </a:rPr>
              <a:t>.”</a:t>
            </a:r>
            <a:endParaRPr lang="es-CO" sz="2000" b="1" i="1" dirty="0">
              <a:solidFill>
                <a:srgbClr val="336600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54506" y="919197"/>
            <a:ext cx="64909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CO" sz="2000" b="1" i="1" dirty="0" smtClean="0">
                <a:solidFill>
                  <a:srgbClr val="337D3F"/>
                </a:solidFill>
              </a:rPr>
              <a:t>Es la relación que tiene el bailarín  con </a:t>
            </a:r>
            <a:r>
              <a:rPr lang="es-CO" sz="2000" b="1" i="1" dirty="0" smtClean="0">
                <a:solidFill>
                  <a:srgbClr val="337D3F"/>
                </a:solidFill>
              </a:rPr>
              <a:t>el </a:t>
            </a:r>
            <a:r>
              <a:rPr lang="es-CO" sz="2000" b="1" i="1" dirty="0" smtClean="0">
                <a:solidFill>
                  <a:srgbClr val="337D3F"/>
                </a:solidFill>
              </a:rPr>
              <a:t>espacio a través del conocimiento y reconocimiento corporal.</a:t>
            </a:r>
            <a:endParaRPr lang="es-CO" sz="2000" b="1" i="1" dirty="0">
              <a:solidFill>
                <a:srgbClr val="337D3F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971600" y="2590031"/>
            <a:ext cx="26592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i="1" dirty="0" smtClean="0">
                <a:solidFill>
                  <a:srgbClr val="337D3F"/>
                </a:solidFill>
              </a:rPr>
              <a:t>Es el desenvolvimiento con el espacio</a:t>
            </a:r>
            <a:endParaRPr lang="es-CO" b="1" i="1" dirty="0">
              <a:solidFill>
                <a:srgbClr val="337D3F"/>
              </a:solidFill>
            </a:endParaRPr>
          </a:p>
        </p:txBody>
      </p:sp>
      <p:cxnSp>
        <p:nvCxnSpPr>
          <p:cNvPr id="11" name="10 Conector angular"/>
          <p:cNvCxnSpPr/>
          <p:nvPr/>
        </p:nvCxnSpPr>
        <p:spPr>
          <a:xfrm flipV="1">
            <a:off x="3707904" y="2677562"/>
            <a:ext cx="627568" cy="504055"/>
          </a:xfrm>
          <a:prstGeom prst="bentConnector3">
            <a:avLst>
              <a:gd name="adj1" fmla="val 50000"/>
            </a:avLst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3995244" y="3181617"/>
            <a:ext cx="315499" cy="4124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4454691" y="2461539"/>
            <a:ext cx="3573693" cy="646331"/>
          </a:xfrm>
          <a:prstGeom prst="rect">
            <a:avLst/>
          </a:prstGeom>
          <a:noFill/>
          <a:ln w="19050">
            <a:solidFill>
              <a:srgbClr val="337D3F"/>
            </a:solidFill>
          </a:ln>
        </p:spPr>
        <p:txBody>
          <a:bodyPr wrap="square" rtlCol="0">
            <a:spAutoFit/>
          </a:bodyPr>
          <a:lstStyle/>
          <a:p>
            <a:r>
              <a:rPr lang="es-CO" b="1" i="1" dirty="0">
                <a:solidFill>
                  <a:srgbClr val="009900"/>
                </a:solidFill>
              </a:rPr>
              <a:t>E</a:t>
            </a:r>
            <a:r>
              <a:rPr lang="es-CO" b="1" i="1" dirty="0" smtClean="0">
                <a:solidFill>
                  <a:srgbClr val="009900"/>
                </a:solidFill>
              </a:rPr>
              <a:t>l conocimiento de como hacerlo</a:t>
            </a:r>
            <a:endParaRPr lang="es-CO" b="1" i="1" dirty="0">
              <a:solidFill>
                <a:srgbClr val="009900"/>
              </a:solidFill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4463649" y="3074256"/>
            <a:ext cx="2484615" cy="324212"/>
          </a:xfrm>
          <a:prstGeom prst="rect">
            <a:avLst/>
          </a:prstGeom>
          <a:noFill/>
          <a:ln w="19050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7" name="26 CuadroTexto"/>
          <p:cNvSpPr txBox="1"/>
          <p:nvPr/>
        </p:nvSpPr>
        <p:spPr>
          <a:xfrm>
            <a:off x="4427984" y="3051696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i="1" dirty="0" smtClean="0">
                <a:solidFill>
                  <a:srgbClr val="009900"/>
                </a:solidFill>
              </a:rPr>
              <a:t>Y saber llevarlo a acabo</a:t>
            </a:r>
            <a:endParaRPr lang="es-CO" b="1" i="1" dirty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8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5616" y="901737"/>
            <a:ext cx="5184576" cy="613792"/>
          </a:xfrm>
        </p:spPr>
        <p:txBody>
          <a:bodyPr>
            <a:normAutofit/>
          </a:bodyPr>
          <a:lstStyle/>
          <a:p>
            <a:pPr algn="l"/>
            <a:r>
              <a:rPr lang="es-CO" sz="2800" b="1" i="1" dirty="0" smtClean="0">
                <a:solidFill>
                  <a:schemeClr val="accent1">
                    <a:lumMod val="75000"/>
                  </a:schemeClr>
                </a:solidFill>
                <a:latin typeface="Perpetua Titling MT" pitchFamily="18" charset="0"/>
              </a:rPr>
              <a:t>ESPACIO </a:t>
            </a:r>
            <a:r>
              <a:rPr lang="es-CO" sz="2800" b="1" i="1" dirty="0" smtClean="0">
                <a:solidFill>
                  <a:schemeClr val="accent1">
                    <a:lumMod val="75000"/>
                  </a:schemeClr>
                </a:solidFill>
                <a:latin typeface="Perpetua Titling MT" pitchFamily="18" charset="0"/>
              </a:rPr>
              <a:t>INTERIOR</a:t>
            </a:r>
            <a:r>
              <a:rPr lang="es-CO" sz="2800" b="1" i="1" dirty="0" smtClean="0">
                <a:solidFill>
                  <a:schemeClr val="accent1">
                    <a:lumMod val="75000"/>
                  </a:schemeClr>
                </a:solidFill>
                <a:latin typeface="Perpetua Titling MT" pitchFamily="18" charset="0"/>
              </a:rPr>
              <a:t> </a:t>
            </a:r>
            <a:endParaRPr lang="es-CO" sz="2800" b="1" i="1" dirty="0">
              <a:solidFill>
                <a:schemeClr val="accent1">
                  <a:lumMod val="75000"/>
                </a:schemeClr>
              </a:solidFill>
              <a:latin typeface="Perpetua Titling MT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436096" y="4869719"/>
            <a:ext cx="2520280" cy="1024911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endParaRPr lang="es-CO" b="1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lnSpc>
                <a:spcPct val="100000"/>
              </a:lnSpc>
            </a:pPr>
            <a:endParaRPr lang="es-CO" b="1" i="1" dirty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lnSpc>
                <a:spcPct val="100000"/>
              </a:lnSpc>
            </a:pPr>
            <a:r>
              <a:rPr lang="es-CO" b="1" i="1" dirty="0" smtClean="0">
                <a:solidFill>
                  <a:schemeClr val="accent2">
                    <a:lumMod val="50000"/>
                  </a:schemeClr>
                </a:solidFill>
              </a:rPr>
              <a:t>Registro </a:t>
            </a:r>
            <a:r>
              <a:rPr lang="es-CO" b="1" i="1" dirty="0" smtClean="0">
                <a:solidFill>
                  <a:schemeClr val="accent2">
                    <a:lumMod val="50000"/>
                  </a:schemeClr>
                </a:solidFill>
              </a:rPr>
              <a:t>de nuestros órganos vitales</a:t>
            </a:r>
          </a:p>
          <a:p>
            <a:pPr indent="0">
              <a:lnSpc>
                <a:spcPct val="100000"/>
              </a:lnSpc>
              <a:buNone/>
            </a:pPr>
            <a:endParaRPr lang="es-CO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</a:pPr>
            <a:endParaRPr lang="es-CO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827584" y="1878715"/>
            <a:ext cx="35502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CO" sz="2000" b="1" i="1" dirty="0" smtClean="0">
                <a:solidFill>
                  <a:schemeClr val="accent1">
                    <a:lumMod val="50000"/>
                  </a:schemeClr>
                </a:solidFill>
              </a:rPr>
              <a:t>Aquel que abarca todo lo que habita </a:t>
            </a:r>
            <a:r>
              <a:rPr lang="es-CO" sz="2000" b="1" i="1" u="sng" dirty="0" smtClean="0">
                <a:solidFill>
                  <a:schemeClr val="accent1">
                    <a:lumMod val="50000"/>
                  </a:schemeClr>
                </a:solidFill>
              </a:rPr>
              <a:t>desde la piel hacia adentro. </a:t>
            </a:r>
            <a:endParaRPr lang="es-CO" dirty="0"/>
          </a:p>
        </p:txBody>
      </p:sp>
      <p:sp>
        <p:nvSpPr>
          <p:cNvPr id="6" name="5 CuadroTexto"/>
          <p:cNvSpPr txBox="1"/>
          <p:nvPr/>
        </p:nvSpPr>
        <p:spPr>
          <a:xfrm>
            <a:off x="1115616" y="3788355"/>
            <a:ext cx="27738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b="1" i="1" dirty="0" smtClean="0">
                <a:solidFill>
                  <a:schemeClr val="accent2">
                    <a:lumMod val="75000"/>
                  </a:schemeClr>
                </a:solidFill>
              </a:rPr>
              <a:t>Reconocimiento de</a:t>
            </a:r>
            <a:endParaRPr lang="es-CO" sz="20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115616" y="3788355"/>
            <a:ext cx="2304256" cy="400110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9" name="8 Conector angular"/>
          <p:cNvCxnSpPr/>
          <p:nvPr/>
        </p:nvCxnSpPr>
        <p:spPr>
          <a:xfrm flipV="1">
            <a:off x="3426633" y="3573016"/>
            <a:ext cx="720080" cy="415394"/>
          </a:xfrm>
          <a:prstGeom prst="bentConnector3">
            <a:avLst>
              <a:gd name="adj1" fmla="val 50000"/>
            </a:avLst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3783066" y="3988410"/>
            <a:ext cx="356886" cy="0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4283968" y="3162512"/>
            <a:ext cx="2664296" cy="369332"/>
          </a:xfrm>
          <a:prstGeom prst="rect">
            <a:avLst/>
          </a:prstGeom>
          <a:noFill/>
          <a:ln w="19050">
            <a:solidFill>
              <a:srgbClr val="990033"/>
            </a:solidFill>
          </a:ln>
        </p:spPr>
        <p:txBody>
          <a:bodyPr wrap="square" rtlCol="0">
            <a:spAutoFit/>
          </a:bodyPr>
          <a:lstStyle/>
          <a:p>
            <a:r>
              <a:rPr lang="es-CO" b="1" i="1" dirty="0" smtClean="0">
                <a:solidFill>
                  <a:srgbClr val="990033"/>
                </a:solidFill>
              </a:rPr>
              <a:t>Nuestro eje </a:t>
            </a:r>
            <a:r>
              <a:rPr lang="es-CO" b="1" i="1" dirty="0" smtClean="0">
                <a:solidFill>
                  <a:srgbClr val="990033"/>
                </a:solidFill>
              </a:rPr>
              <a:t>Corporal</a:t>
            </a:r>
            <a:r>
              <a:rPr lang="es-CO" b="1" i="1" dirty="0" smtClean="0">
                <a:solidFill>
                  <a:srgbClr val="990033"/>
                </a:solidFill>
              </a:rPr>
              <a:t>.</a:t>
            </a:r>
            <a:endParaRPr lang="es-CO" b="1" i="1" dirty="0">
              <a:solidFill>
                <a:srgbClr val="990033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4283968" y="3744226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i="1" dirty="0" smtClean="0">
                <a:solidFill>
                  <a:schemeClr val="accent2">
                    <a:lumMod val="75000"/>
                  </a:schemeClr>
                </a:solidFill>
              </a:rPr>
              <a:t>Nuestras sensaciones</a:t>
            </a:r>
            <a:endParaRPr lang="es-CO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4303914" y="3728058"/>
            <a:ext cx="2640705" cy="336964"/>
          </a:xfrm>
          <a:prstGeom prst="rect">
            <a:avLst/>
          </a:prstGeom>
          <a:noFill/>
          <a:ln w="19050">
            <a:solidFill>
              <a:srgbClr val="99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3079" name="3078 Conector angular"/>
          <p:cNvCxnSpPr/>
          <p:nvPr/>
        </p:nvCxnSpPr>
        <p:spPr>
          <a:xfrm>
            <a:off x="3426633" y="3988410"/>
            <a:ext cx="720080" cy="448702"/>
          </a:xfrm>
          <a:prstGeom prst="bentConnector3">
            <a:avLst/>
          </a:prstGeom>
          <a:ln>
            <a:solidFill>
              <a:srgbClr val="990033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81" name="3080 Rectángulo"/>
          <p:cNvSpPr/>
          <p:nvPr/>
        </p:nvSpPr>
        <p:spPr>
          <a:xfrm>
            <a:off x="4283968" y="4212761"/>
            <a:ext cx="1872208" cy="296359"/>
          </a:xfrm>
          <a:prstGeom prst="rect">
            <a:avLst/>
          </a:prstGeom>
          <a:noFill/>
          <a:ln w="19050">
            <a:solidFill>
              <a:srgbClr val="99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082" name="3081 CuadroTexto"/>
          <p:cNvSpPr txBox="1"/>
          <p:nvPr/>
        </p:nvSpPr>
        <p:spPr>
          <a:xfrm>
            <a:off x="4271356" y="4277404"/>
            <a:ext cx="259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i="1" dirty="0" smtClean="0">
                <a:solidFill>
                  <a:schemeClr val="accent2">
                    <a:lumMod val="75000"/>
                  </a:schemeClr>
                </a:solidFill>
              </a:rPr>
              <a:t>Nuestras emociones</a:t>
            </a:r>
            <a:endParaRPr lang="es-CO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08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20837">
            <a:off x="1676238" y="4625407"/>
            <a:ext cx="1183009" cy="178421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8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35909">
            <a:off x="6336423" y="947242"/>
            <a:ext cx="1799443" cy="21061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57913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75856" y="611251"/>
            <a:ext cx="5184576" cy="864096"/>
          </a:xfrm>
        </p:spPr>
        <p:txBody>
          <a:bodyPr>
            <a:noAutofit/>
          </a:bodyPr>
          <a:lstStyle/>
          <a:p>
            <a:r>
              <a:rPr lang="es-CO" sz="3200" b="1" i="1" dirty="0" smtClean="0">
                <a:solidFill>
                  <a:srgbClr val="ECC10A"/>
                </a:solidFill>
                <a:latin typeface="Perpetua Titling MT" pitchFamily="18" charset="0"/>
              </a:rPr>
              <a:t>ESPACIO </a:t>
            </a:r>
            <a:r>
              <a:rPr lang="es-CO" sz="3200" b="1" i="1" dirty="0" smtClean="0">
                <a:solidFill>
                  <a:srgbClr val="ECC10A"/>
                </a:solidFill>
                <a:latin typeface="Perpetua Titling MT" pitchFamily="18" charset="0"/>
              </a:rPr>
              <a:t>PERSONAL</a:t>
            </a:r>
            <a:endParaRPr lang="es-CO" sz="3200" b="1" i="1" dirty="0">
              <a:solidFill>
                <a:srgbClr val="ECC10A"/>
              </a:solidFill>
              <a:latin typeface="Perpetua Titling MT" pitchFamily="18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851920" y="2348880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es-CO" b="1" i="1" dirty="0" smtClean="0">
                <a:solidFill>
                  <a:srgbClr val="C00000"/>
                </a:solidFill>
              </a:rPr>
              <a:t>“Aquel que abarca de la piel hacia afuera mientras no nos desplacemos del lugar”</a:t>
            </a:r>
            <a:endParaRPr lang="es-CO" b="1" i="1" dirty="0">
              <a:solidFill>
                <a:srgbClr val="C0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62689">
            <a:off x="1222466" y="1520645"/>
            <a:ext cx="2314947" cy="229510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6" name="5 CuadroTexto"/>
          <p:cNvSpPr txBox="1"/>
          <p:nvPr/>
        </p:nvSpPr>
        <p:spPr>
          <a:xfrm>
            <a:off x="960215" y="4293096"/>
            <a:ext cx="3528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es-CO" b="1" i="1" u="sng" dirty="0" smtClean="0">
                <a:solidFill>
                  <a:srgbClr val="990033"/>
                </a:solidFill>
              </a:rPr>
              <a:t>Al estirar </a:t>
            </a:r>
            <a:r>
              <a:rPr lang="es-CO" b="1" i="1" dirty="0" smtClean="0">
                <a:solidFill>
                  <a:srgbClr val="990033"/>
                </a:solidFill>
              </a:rPr>
              <a:t>nuestros miembros superiores o inferiores </a:t>
            </a:r>
            <a:r>
              <a:rPr lang="es-CO" b="1" i="1" u="sng" dirty="0" smtClean="0">
                <a:solidFill>
                  <a:srgbClr val="990033"/>
                </a:solidFill>
              </a:rPr>
              <a:t>nuestro volumen se agranda. </a:t>
            </a:r>
            <a:endParaRPr lang="es-CO" b="1" i="1" u="sng" dirty="0">
              <a:solidFill>
                <a:srgbClr val="990033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864842" y="3501008"/>
            <a:ext cx="3443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es-CO" b="1" i="1" dirty="0" smtClean="0">
                <a:solidFill>
                  <a:srgbClr val="990033"/>
                </a:solidFill>
              </a:rPr>
              <a:t>En este espacio nos movemos en la cotidianidad.</a:t>
            </a:r>
            <a:endParaRPr lang="es-CO" b="1" i="1" dirty="0">
              <a:solidFill>
                <a:srgbClr val="990033"/>
              </a:solidFill>
            </a:endParaRPr>
          </a:p>
        </p:txBody>
      </p:sp>
      <p:cxnSp>
        <p:nvCxnSpPr>
          <p:cNvPr id="12" name="11 Conector recto de flecha"/>
          <p:cNvCxnSpPr>
            <a:stCxn id="6" idx="3"/>
          </p:cNvCxnSpPr>
          <p:nvPr/>
        </p:nvCxnSpPr>
        <p:spPr>
          <a:xfrm>
            <a:off x="4488607" y="4754761"/>
            <a:ext cx="443433" cy="0"/>
          </a:xfrm>
          <a:prstGeom prst="straightConnector1">
            <a:avLst/>
          </a:prstGeom>
          <a:ln>
            <a:solidFill>
              <a:srgbClr val="860033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5076056" y="4290417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i="1" u="sng" dirty="0" smtClean="0">
                <a:solidFill>
                  <a:srgbClr val="C00000"/>
                </a:solidFill>
              </a:rPr>
              <a:t>Aunque no realicemos desplazamiento </a:t>
            </a:r>
            <a:r>
              <a:rPr lang="es-CO" b="1" i="1" dirty="0" smtClean="0">
                <a:solidFill>
                  <a:srgbClr val="C00000"/>
                </a:solidFill>
              </a:rPr>
              <a:t>al movernos de la piel hacia afuera ocupamos otro volumen. </a:t>
            </a:r>
            <a:endParaRPr lang="es-CO" b="1" i="1" dirty="0">
              <a:solidFill>
                <a:srgbClr val="C00000"/>
              </a:solidFill>
            </a:endParaRPr>
          </a:p>
        </p:txBody>
      </p:sp>
      <p:sp>
        <p:nvSpPr>
          <p:cNvPr id="16" name="15 Rectángulo redondeado"/>
          <p:cNvSpPr/>
          <p:nvPr/>
        </p:nvSpPr>
        <p:spPr>
          <a:xfrm>
            <a:off x="5076056" y="4290417"/>
            <a:ext cx="3240360" cy="1200329"/>
          </a:xfrm>
          <a:prstGeom prst="roundRect">
            <a:avLst/>
          </a:prstGeom>
          <a:noFill/>
          <a:ln>
            <a:solidFill>
              <a:srgbClr val="9900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2542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40486" y="2348880"/>
            <a:ext cx="4104456" cy="1152128"/>
          </a:xfrm>
        </p:spPr>
        <p:txBody>
          <a:bodyPr>
            <a:normAutofit fontScale="85000" lnSpcReduction="10000"/>
          </a:bodyPr>
          <a:lstStyle/>
          <a:p>
            <a:pPr marL="285750" indent="-285750" algn="ctr">
              <a:lnSpc>
                <a:spcPct val="110000"/>
              </a:lnSpc>
              <a:buBlip>
                <a:blip r:embed="rId2"/>
              </a:buBlip>
            </a:pPr>
            <a:r>
              <a:rPr lang="es-CO" b="1" i="1" u="sng" dirty="0" smtClean="0">
                <a:solidFill>
                  <a:srgbClr val="CC6600"/>
                </a:solidFill>
              </a:rPr>
              <a:t>Debemos ser conscientes </a:t>
            </a:r>
            <a:r>
              <a:rPr lang="es-CO" b="1" dirty="0" smtClean="0">
                <a:solidFill>
                  <a:srgbClr val="CC6600"/>
                </a:solidFill>
              </a:rPr>
              <a:t>de que podemos entrar en el espacio </a:t>
            </a:r>
            <a:r>
              <a:rPr lang="es-CO" b="1" dirty="0" smtClean="0">
                <a:solidFill>
                  <a:srgbClr val="CC6600"/>
                </a:solidFill>
              </a:rPr>
              <a:t>personal de </a:t>
            </a:r>
            <a:r>
              <a:rPr lang="es-CO" b="1" dirty="0" smtClean="0">
                <a:solidFill>
                  <a:srgbClr val="CC6600"/>
                </a:solidFill>
              </a:rPr>
              <a:t>otro (Juntarse, golpearse, pisarse, etc.).</a:t>
            </a:r>
            <a:endParaRPr lang="es-CO" b="1" dirty="0">
              <a:solidFill>
                <a:srgbClr val="CC6600"/>
              </a:solidFill>
            </a:endParaRPr>
          </a:p>
        </p:txBody>
      </p:sp>
      <p:pic>
        <p:nvPicPr>
          <p:cNvPr id="2052" name="Picture 4" descr="http://todofondos.com/bin/fondos/01/86/95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63044">
            <a:off x="1121672" y="1407047"/>
            <a:ext cx="2872289" cy="215421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5" name="4 CuadroTexto"/>
          <p:cNvSpPr txBox="1"/>
          <p:nvPr/>
        </p:nvSpPr>
        <p:spPr>
          <a:xfrm>
            <a:off x="1187624" y="4480148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es-CO" b="1" dirty="0" smtClean="0">
                <a:solidFill>
                  <a:srgbClr val="CC6600"/>
                </a:solidFill>
              </a:rPr>
              <a:t>Es importante tener la percepción bien abierta para registras o identificar a mi otro.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5364088" y="4221088"/>
            <a:ext cx="2893827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es-CO" sz="1700" b="1" i="1" u="sng" dirty="0" smtClean="0">
                <a:solidFill>
                  <a:srgbClr val="C00000"/>
                </a:solidFill>
              </a:rPr>
              <a:t>Debemos </a:t>
            </a:r>
            <a:r>
              <a:rPr lang="es-CO" sz="1700" b="1" i="1" u="sng" dirty="0" smtClean="0">
                <a:solidFill>
                  <a:srgbClr val="C00000"/>
                </a:solidFill>
              </a:rPr>
              <a:t>reconocer</a:t>
            </a:r>
            <a:r>
              <a:rPr lang="es-CO" sz="1700" b="1" dirty="0" smtClean="0">
                <a:solidFill>
                  <a:srgbClr val="C00000"/>
                </a:solidFill>
              </a:rPr>
              <a:t> </a:t>
            </a:r>
            <a:r>
              <a:rPr lang="es-CO" sz="1700" b="1" dirty="0" smtClean="0">
                <a:solidFill>
                  <a:srgbClr val="C00000"/>
                </a:solidFill>
              </a:rPr>
              <a:t>tanto el espacio de cada uno como el del otro.</a:t>
            </a:r>
            <a:endParaRPr lang="es-CO" sz="17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81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2741183</TotalTime>
  <Words>589</Words>
  <Application>Microsoft Office PowerPoint</Application>
  <PresentationFormat>Presentación en pantalla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20" baseType="lpstr">
      <vt:lpstr>Arial</vt:lpstr>
      <vt:lpstr>Calibri</vt:lpstr>
      <vt:lpstr>Century Gothic</vt:lpstr>
      <vt:lpstr>JasmineUPC</vt:lpstr>
      <vt:lpstr>Lucida Bright</vt:lpstr>
      <vt:lpstr>Perpetua Titling MT</vt:lpstr>
      <vt:lpstr>Wingdings</vt:lpstr>
      <vt:lpstr>Wingdings 3</vt:lpstr>
      <vt:lpstr>Sector</vt:lpstr>
      <vt:lpstr>ESPACIO EN LA DANZA</vt:lpstr>
      <vt:lpstr>(ESPACIO ESCENICO)</vt:lpstr>
      <vt:lpstr>Presentación de PowerPoint</vt:lpstr>
      <vt:lpstr>Espacio frontal </vt:lpstr>
      <vt:lpstr>ORIENTACION EN EL ESPACIO</vt:lpstr>
      <vt:lpstr>Presentación de PowerPoint</vt:lpstr>
      <vt:lpstr>ESPACIO INTERIOR </vt:lpstr>
      <vt:lpstr>ESPACIO PERSONAL</vt:lpstr>
      <vt:lpstr>Presentación de PowerPoint</vt:lpstr>
      <vt:lpstr>ESPACIO SOCIAL</vt:lpstr>
      <vt:lpstr>TRAYECTORIAS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</dc:creator>
  <cp:lastModifiedBy>clases</cp:lastModifiedBy>
  <cp:revision>55</cp:revision>
  <dcterms:created xsi:type="dcterms:W3CDTF">2009-12-23T05:03:07Z</dcterms:created>
  <dcterms:modified xsi:type="dcterms:W3CDTF">2015-08-24T22:05:50Z</dcterms:modified>
</cp:coreProperties>
</file>